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pt-BR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0.png"/><Relationship Id="rId4" Type="http://schemas.openxmlformats.org/officeDocument/2006/relationships/image" Target="../media/image01.png"/><Relationship Id="rId10" Type="http://schemas.openxmlformats.org/officeDocument/2006/relationships/image" Target="../media/image08.png"/><Relationship Id="rId9" Type="http://schemas.openxmlformats.org/officeDocument/2006/relationships/image" Target="../media/image05.png"/><Relationship Id="rId5" Type="http://schemas.openxmlformats.org/officeDocument/2006/relationships/image" Target="../media/image06.png"/><Relationship Id="rId6" Type="http://schemas.openxmlformats.org/officeDocument/2006/relationships/image" Target="../media/image03.png"/><Relationship Id="rId7" Type="http://schemas.openxmlformats.org/officeDocument/2006/relationships/image" Target="../media/image04.png"/><Relationship Id="rId8" Type="http://schemas.openxmlformats.org/officeDocument/2006/relationships/image" Target="../media/image0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7.png"/><Relationship Id="rId4" Type="http://schemas.openxmlformats.org/officeDocument/2006/relationships/image" Target="../media/image09.png"/><Relationship Id="rId5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2711987" y="3714150"/>
            <a:ext cx="768900" cy="739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55" name="Shape 55"/>
          <p:cNvSpPr txBox="1"/>
          <p:nvPr>
            <p:ph type="title"/>
          </p:nvPr>
        </p:nvSpPr>
        <p:spPr>
          <a:xfrm>
            <a:off x="311700" y="241275"/>
            <a:ext cx="25623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pt-BR"/>
              <a:t>Langton’s Ant</a:t>
            </a:r>
          </a:p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311700" y="876275"/>
            <a:ext cx="3331200" cy="990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pt-BR"/>
              <a:t>The ant lives in a grid, and knows a sequence of possible colors for grid c</a:t>
            </a:r>
            <a:r>
              <a:rPr lang="pt-BR"/>
              <a:t>ells</a:t>
            </a:r>
            <a:r>
              <a:rPr lang="pt-BR"/>
              <a:t>:</a:t>
            </a:r>
          </a:p>
        </p:txBody>
      </p:sp>
      <p:sp>
        <p:nvSpPr>
          <p:cNvPr id="57" name="Shape 57"/>
          <p:cNvSpPr/>
          <p:nvPr/>
        </p:nvSpPr>
        <p:spPr>
          <a:xfrm>
            <a:off x="4187550" y="970500"/>
            <a:ext cx="768900" cy="739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/>
          <p:nvPr/>
        </p:nvSpPr>
        <p:spPr>
          <a:xfrm>
            <a:off x="5623950" y="970500"/>
            <a:ext cx="768900" cy="7392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9" name="Shape 59"/>
          <p:cNvSpPr/>
          <p:nvPr/>
        </p:nvSpPr>
        <p:spPr>
          <a:xfrm>
            <a:off x="7060350" y="970500"/>
            <a:ext cx="768900" cy="739200"/>
          </a:xfrm>
          <a:prstGeom prst="rect">
            <a:avLst/>
          </a:prstGeom>
          <a:solidFill>
            <a:srgbClr val="D9D2E9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0" name="Shape 60"/>
          <p:cNvCxnSpPr>
            <a:stCxn id="57" idx="3"/>
            <a:endCxn id="58" idx="1"/>
          </p:cNvCxnSpPr>
          <p:nvPr/>
        </p:nvCxnSpPr>
        <p:spPr>
          <a:xfrm>
            <a:off x="4956450" y="1340100"/>
            <a:ext cx="667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61" name="Shape 61"/>
          <p:cNvCxnSpPr>
            <a:stCxn id="58" idx="3"/>
            <a:endCxn id="59" idx="1"/>
          </p:cNvCxnSpPr>
          <p:nvPr/>
        </p:nvCxnSpPr>
        <p:spPr>
          <a:xfrm>
            <a:off x="6392850" y="1340100"/>
            <a:ext cx="667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62" name="Shape 62"/>
          <p:cNvSpPr txBox="1"/>
          <p:nvPr>
            <p:ph idx="1" type="body"/>
          </p:nvPr>
        </p:nvSpPr>
        <p:spPr>
          <a:xfrm>
            <a:off x="352125" y="2088725"/>
            <a:ext cx="3178800" cy="79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pt-BR"/>
              <a:t>Each color “means” one of two things:</a:t>
            </a:r>
          </a:p>
        </p:txBody>
      </p:sp>
      <p:sp>
        <p:nvSpPr>
          <p:cNvPr id="63" name="Shape 63"/>
          <p:cNvSpPr/>
          <p:nvPr/>
        </p:nvSpPr>
        <p:spPr>
          <a:xfrm>
            <a:off x="4187550" y="2142425"/>
            <a:ext cx="768900" cy="739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pt-BR">
                <a:solidFill>
                  <a:srgbClr val="434343"/>
                </a:solidFill>
              </a:rPr>
              <a:t>TURN</a:t>
            </a:r>
          </a:p>
          <a:p>
            <a:pPr lvl="0" algn="ctr">
              <a:spcBef>
                <a:spcPts val="0"/>
              </a:spcBef>
              <a:buNone/>
            </a:pPr>
            <a:r>
              <a:rPr lang="pt-BR">
                <a:solidFill>
                  <a:srgbClr val="434343"/>
                </a:solidFill>
              </a:rPr>
              <a:t>LEFT</a:t>
            </a:r>
          </a:p>
        </p:txBody>
      </p:sp>
      <p:sp>
        <p:nvSpPr>
          <p:cNvPr id="64" name="Shape 64"/>
          <p:cNvSpPr/>
          <p:nvPr/>
        </p:nvSpPr>
        <p:spPr>
          <a:xfrm>
            <a:off x="5651637" y="2142425"/>
            <a:ext cx="768900" cy="7392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pt-BR">
                <a:solidFill>
                  <a:srgbClr val="434343"/>
                </a:solidFill>
              </a:rPr>
              <a:t>TURN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pt-BR">
                <a:solidFill>
                  <a:srgbClr val="434343"/>
                </a:solidFill>
              </a:rPr>
              <a:t>RIGHT</a:t>
            </a:r>
          </a:p>
        </p:txBody>
      </p:sp>
      <p:sp>
        <p:nvSpPr>
          <p:cNvPr id="65" name="Shape 65"/>
          <p:cNvSpPr/>
          <p:nvPr/>
        </p:nvSpPr>
        <p:spPr>
          <a:xfrm>
            <a:off x="7115725" y="2202150"/>
            <a:ext cx="768900" cy="739200"/>
          </a:xfrm>
          <a:prstGeom prst="rect">
            <a:avLst/>
          </a:prstGeom>
          <a:solidFill>
            <a:srgbClr val="D9D2E9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pt-BR">
                <a:solidFill>
                  <a:srgbClr val="434343"/>
                </a:solidFill>
              </a:rPr>
              <a:t>TURN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pt-BR">
                <a:solidFill>
                  <a:srgbClr val="434343"/>
                </a:solidFill>
              </a:rPr>
              <a:t>LEFT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376175" y="3054787"/>
            <a:ext cx="7956600" cy="461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pt-BR"/>
              <a:t>Each turn, the ant does the following:</a:t>
            </a:r>
          </a:p>
        </p:txBody>
      </p:sp>
      <p:sp>
        <p:nvSpPr>
          <p:cNvPr id="67" name="Shape 67"/>
          <p:cNvSpPr/>
          <p:nvPr/>
        </p:nvSpPr>
        <p:spPr>
          <a:xfrm>
            <a:off x="3284675" y="447900"/>
            <a:ext cx="419700" cy="205800"/>
          </a:xfrm>
          <a:prstGeom prst="ellipse">
            <a:avLst/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8" name="Shape 68"/>
          <p:cNvSpPr/>
          <p:nvPr/>
        </p:nvSpPr>
        <p:spPr>
          <a:xfrm>
            <a:off x="3704375" y="447900"/>
            <a:ext cx="205800" cy="205800"/>
          </a:xfrm>
          <a:prstGeom prst="ellipse">
            <a:avLst/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9" name="Shape 69"/>
          <p:cNvSpPr/>
          <p:nvPr/>
        </p:nvSpPr>
        <p:spPr>
          <a:xfrm>
            <a:off x="3575825" y="634550"/>
            <a:ext cx="66900" cy="1254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/>
          <p:nvPr/>
        </p:nvSpPr>
        <p:spPr>
          <a:xfrm>
            <a:off x="3447275" y="634550"/>
            <a:ext cx="669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" name="Shape 71"/>
          <p:cNvSpPr/>
          <p:nvPr/>
        </p:nvSpPr>
        <p:spPr>
          <a:xfrm flipH="1">
            <a:off x="3267811" y="608150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2" name="Shape 72"/>
          <p:cNvSpPr/>
          <p:nvPr/>
        </p:nvSpPr>
        <p:spPr>
          <a:xfrm flipH="1">
            <a:off x="3868111" y="364900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3" name="Shape 73"/>
          <p:cNvSpPr/>
          <p:nvPr/>
        </p:nvSpPr>
        <p:spPr>
          <a:xfrm flipH="1">
            <a:off x="3910186" y="42472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" name="Shape 74"/>
          <p:cNvSpPr/>
          <p:nvPr/>
        </p:nvSpPr>
        <p:spPr>
          <a:xfrm>
            <a:off x="3358637" y="634550"/>
            <a:ext cx="669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5" name="Shape 75"/>
          <p:cNvSpPr/>
          <p:nvPr/>
        </p:nvSpPr>
        <p:spPr>
          <a:xfrm flipH="1">
            <a:off x="3398686" y="634550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6" name="Shape 76"/>
          <p:cNvSpPr/>
          <p:nvPr/>
        </p:nvSpPr>
        <p:spPr>
          <a:xfrm flipH="1">
            <a:off x="3527236" y="634550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7" name="Shape 77"/>
          <p:cNvSpPr/>
          <p:nvPr/>
        </p:nvSpPr>
        <p:spPr>
          <a:xfrm>
            <a:off x="4247062" y="1185375"/>
            <a:ext cx="419700" cy="205800"/>
          </a:xfrm>
          <a:prstGeom prst="ellipse">
            <a:avLst/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" name="Shape 78"/>
          <p:cNvSpPr/>
          <p:nvPr/>
        </p:nvSpPr>
        <p:spPr>
          <a:xfrm>
            <a:off x="4666762" y="1185375"/>
            <a:ext cx="205800" cy="205800"/>
          </a:xfrm>
          <a:prstGeom prst="ellipse">
            <a:avLst/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/>
          <p:nvPr/>
        </p:nvSpPr>
        <p:spPr>
          <a:xfrm>
            <a:off x="4538212" y="1372025"/>
            <a:ext cx="66900" cy="1254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0" name="Shape 80"/>
          <p:cNvSpPr/>
          <p:nvPr/>
        </p:nvSpPr>
        <p:spPr>
          <a:xfrm>
            <a:off x="4409662" y="1372025"/>
            <a:ext cx="669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/>
          <p:nvPr/>
        </p:nvSpPr>
        <p:spPr>
          <a:xfrm flipH="1">
            <a:off x="4230198" y="134562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/>
          <p:nvPr/>
        </p:nvSpPr>
        <p:spPr>
          <a:xfrm flipH="1">
            <a:off x="4830498" y="110237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3" name="Shape 83"/>
          <p:cNvSpPr/>
          <p:nvPr/>
        </p:nvSpPr>
        <p:spPr>
          <a:xfrm flipH="1">
            <a:off x="4872573" y="1162200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" name="Shape 84"/>
          <p:cNvSpPr/>
          <p:nvPr/>
        </p:nvSpPr>
        <p:spPr>
          <a:xfrm>
            <a:off x="4321025" y="1372025"/>
            <a:ext cx="669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/>
          <p:nvPr/>
        </p:nvSpPr>
        <p:spPr>
          <a:xfrm flipH="1">
            <a:off x="4361073" y="137202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/>
          <p:nvPr/>
        </p:nvSpPr>
        <p:spPr>
          <a:xfrm flipH="1">
            <a:off x="4489623" y="137202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7" name="Shape 87"/>
          <p:cNvSpPr/>
          <p:nvPr/>
        </p:nvSpPr>
        <p:spPr>
          <a:xfrm>
            <a:off x="5662150" y="1185375"/>
            <a:ext cx="419700" cy="205800"/>
          </a:xfrm>
          <a:prstGeom prst="ellipse">
            <a:avLst/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8" name="Shape 88"/>
          <p:cNvSpPr/>
          <p:nvPr/>
        </p:nvSpPr>
        <p:spPr>
          <a:xfrm>
            <a:off x="6081850" y="1185375"/>
            <a:ext cx="205800" cy="205800"/>
          </a:xfrm>
          <a:prstGeom prst="ellipse">
            <a:avLst/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9" name="Shape 89"/>
          <p:cNvSpPr/>
          <p:nvPr/>
        </p:nvSpPr>
        <p:spPr>
          <a:xfrm>
            <a:off x="5953300" y="1372025"/>
            <a:ext cx="66900" cy="1254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/>
          <p:nvPr/>
        </p:nvSpPr>
        <p:spPr>
          <a:xfrm>
            <a:off x="5824750" y="1372025"/>
            <a:ext cx="669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/>
          <p:nvPr/>
        </p:nvSpPr>
        <p:spPr>
          <a:xfrm flipH="1">
            <a:off x="5645286" y="134562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2" name="Shape 92"/>
          <p:cNvSpPr/>
          <p:nvPr/>
        </p:nvSpPr>
        <p:spPr>
          <a:xfrm flipH="1">
            <a:off x="6245586" y="110237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3" name="Shape 93"/>
          <p:cNvSpPr/>
          <p:nvPr/>
        </p:nvSpPr>
        <p:spPr>
          <a:xfrm flipH="1">
            <a:off x="6287661" y="1162200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4" name="Shape 94"/>
          <p:cNvSpPr/>
          <p:nvPr/>
        </p:nvSpPr>
        <p:spPr>
          <a:xfrm>
            <a:off x="5736112" y="1372025"/>
            <a:ext cx="669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5" name="Shape 95"/>
          <p:cNvSpPr/>
          <p:nvPr/>
        </p:nvSpPr>
        <p:spPr>
          <a:xfrm flipH="1">
            <a:off x="5776161" y="137202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6" name="Shape 96"/>
          <p:cNvSpPr/>
          <p:nvPr/>
        </p:nvSpPr>
        <p:spPr>
          <a:xfrm flipH="1">
            <a:off x="5904711" y="137202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7132325" y="1185375"/>
            <a:ext cx="419700" cy="205800"/>
          </a:xfrm>
          <a:prstGeom prst="ellipse">
            <a:avLst/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8" name="Shape 98"/>
          <p:cNvSpPr/>
          <p:nvPr/>
        </p:nvSpPr>
        <p:spPr>
          <a:xfrm>
            <a:off x="7552025" y="1185375"/>
            <a:ext cx="205800" cy="205800"/>
          </a:xfrm>
          <a:prstGeom prst="ellipse">
            <a:avLst/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9" name="Shape 99"/>
          <p:cNvSpPr/>
          <p:nvPr/>
        </p:nvSpPr>
        <p:spPr>
          <a:xfrm>
            <a:off x="7423475" y="1372025"/>
            <a:ext cx="66900" cy="1254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/>
          <p:nvPr/>
        </p:nvSpPr>
        <p:spPr>
          <a:xfrm>
            <a:off x="7294925" y="1372025"/>
            <a:ext cx="669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1" name="Shape 101"/>
          <p:cNvSpPr/>
          <p:nvPr/>
        </p:nvSpPr>
        <p:spPr>
          <a:xfrm flipH="1">
            <a:off x="7115461" y="134562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2" name="Shape 102"/>
          <p:cNvSpPr/>
          <p:nvPr/>
        </p:nvSpPr>
        <p:spPr>
          <a:xfrm flipH="1">
            <a:off x="7715761" y="110237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3" name="Shape 103"/>
          <p:cNvSpPr/>
          <p:nvPr/>
        </p:nvSpPr>
        <p:spPr>
          <a:xfrm flipH="1">
            <a:off x="7757836" y="1162200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4" name="Shape 104"/>
          <p:cNvSpPr/>
          <p:nvPr/>
        </p:nvSpPr>
        <p:spPr>
          <a:xfrm>
            <a:off x="7206287" y="1372025"/>
            <a:ext cx="669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/>
          <p:nvPr/>
        </p:nvSpPr>
        <p:spPr>
          <a:xfrm flipH="1">
            <a:off x="7246336" y="137202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6" name="Shape 106"/>
          <p:cNvSpPr/>
          <p:nvPr/>
        </p:nvSpPr>
        <p:spPr>
          <a:xfrm flipH="1">
            <a:off x="7374886" y="137202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7" name="Shape 107"/>
          <p:cNvSpPr/>
          <p:nvPr/>
        </p:nvSpPr>
        <p:spPr>
          <a:xfrm>
            <a:off x="437500" y="3720675"/>
            <a:ext cx="768900" cy="739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08" name="Shape 108"/>
          <p:cNvSpPr/>
          <p:nvPr/>
        </p:nvSpPr>
        <p:spPr>
          <a:xfrm>
            <a:off x="529012" y="3935550"/>
            <a:ext cx="419700" cy="205800"/>
          </a:xfrm>
          <a:prstGeom prst="ellipse">
            <a:avLst/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9" name="Shape 109"/>
          <p:cNvSpPr/>
          <p:nvPr/>
        </p:nvSpPr>
        <p:spPr>
          <a:xfrm>
            <a:off x="948712" y="3935550"/>
            <a:ext cx="205800" cy="205800"/>
          </a:xfrm>
          <a:prstGeom prst="ellipse">
            <a:avLst/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0" name="Shape 110"/>
          <p:cNvSpPr/>
          <p:nvPr/>
        </p:nvSpPr>
        <p:spPr>
          <a:xfrm>
            <a:off x="820162" y="4122200"/>
            <a:ext cx="66900" cy="1254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1" name="Shape 111"/>
          <p:cNvSpPr/>
          <p:nvPr/>
        </p:nvSpPr>
        <p:spPr>
          <a:xfrm>
            <a:off x="691612" y="4122200"/>
            <a:ext cx="669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2" name="Shape 112"/>
          <p:cNvSpPr/>
          <p:nvPr/>
        </p:nvSpPr>
        <p:spPr>
          <a:xfrm flipH="1">
            <a:off x="512148" y="4095800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3" name="Shape 113"/>
          <p:cNvSpPr/>
          <p:nvPr/>
        </p:nvSpPr>
        <p:spPr>
          <a:xfrm flipH="1">
            <a:off x="1112448" y="3852550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4" name="Shape 114"/>
          <p:cNvSpPr/>
          <p:nvPr/>
        </p:nvSpPr>
        <p:spPr>
          <a:xfrm flipH="1">
            <a:off x="1154523" y="391237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5" name="Shape 115"/>
          <p:cNvSpPr/>
          <p:nvPr/>
        </p:nvSpPr>
        <p:spPr>
          <a:xfrm>
            <a:off x="602975" y="4122200"/>
            <a:ext cx="669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6" name="Shape 116"/>
          <p:cNvSpPr/>
          <p:nvPr/>
        </p:nvSpPr>
        <p:spPr>
          <a:xfrm flipH="1">
            <a:off x="643023" y="4122200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7" name="Shape 117"/>
          <p:cNvSpPr/>
          <p:nvPr/>
        </p:nvSpPr>
        <p:spPr>
          <a:xfrm flipH="1">
            <a:off x="771573" y="4122200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8" name="Shape 118"/>
          <p:cNvSpPr/>
          <p:nvPr/>
        </p:nvSpPr>
        <p:spPr>
          <a:xfrm rot="-5400000">
            <a:off x="2834773" y="4054036"/>
            <a:ext cx="419700" cy="205800"/>
          </a:xfrm>
          <a:prstGeom prst="ellipse">
            <a:avLst/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9" name="Shape 119"/>
          <p:cNvSpPr/>
          <p:nvPr/>
        </p:nvSpPr>
        <p:spPr>
          <a:xfrm rot="-5400000">
            <a:off x="2941723" y="3741286"/>
            <a:ext cx="205800" cy="205800"/>
          </a:xfrm>
          <a:prstGeom prst="ellipse">
            <a:avLst/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0" name="Shape 120"/>
          <p:cNvSpPr/>
          <p:nvPr/>
        </p:nvSpPr>
        <p:spPr>
          <a:xfrm rot="-5400000">
            <a:off x="3157623" y="3979486"/>
            <a:ext cx="66900" cy="1254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1" name="Shape 121"/>
          <p:cNvSpPr/>
          <p:nvPr/>
        </p:nvSpPr>
        <p:spPr>
          <a:xfrm rot="-5400000">
            <a:off x="3197823" y="4067836"/>
            <a:ext cx="669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2" name="Shape 122"/>
          <p:cNvSpPr/>
          <p:nvPr/>
        </p:nvSpPr>
        <p:spPr>
          <a:xfrm flipH="1" rot="-5400000">
            <a:off x="3122823" y="4198700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3" name="Shape 123"/>
          <p:cNvSpPr/>
          <p:nvPr/>
        </p:nvSpPr>
        <p:spPr>
          <a:xfrm flipH="1" rot="-5400000">
            <a:off x="2879573" y="3598400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4" name="Shape 124"/>
          <p:cNvSpPr/>
          <p:nvPr/>
        </p:nvSpPr>
        <p:spPr>
          <a:xfrm flipH="1" rot="-5400000">
            <a:off x="2939398" y="355632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5" name="Shape 125"/>
          <p:cNvSpPr/>
          <p:nvPr/>
        </p:nvSpPr>
        <p:spPr>
          <a:xfrm rot="-5400000">
            <a:off x="3197823" y="4156473"/>
            <a:ext cx="669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6" name="Shape 126"/>
          <p:cNvSpPr/>
          <p:nvPr/>
        </p:nvSpPr>
        <p:spPr>
          <a:xfrm flipH="1" rot="-5400000">
            <a:off x="3149223" y="406782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7" name="Shape 127"/>
          <p:cNvSpPr/>
          <p:nvPr/>
        </p:nvSpPr>
        <p:spPr>
          <a:xfrm flipH="1" rot="-5400000">
            <a:off x="3149223" y="393927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8" name="Shape 128"/>
          <p:cNvSpPr/>
          <p:nvPr/>
        </p:nvSpPr>
        <p:spPr>
          <a:xfrm>
            <a:off x="4967125" y="3714150"/>
            <a:ext cx="768900" cy="7392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29" name="Shape 129"/>
          <p:cNvSpPr/>
          <p:nvPr/>
        </p:nvSpPr>
        <p:spPr>
          <a:xfrm rot="-5400000">
            <a:off x="5089911" y="4054036"/>
            <a:ext cx="419700" cy="205800"/>
          </a:xfrm>
          <a:prstGeom prst="ellipse">
            <a:avLst/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0" name="Shape 130"/>
          <p:cNvSpPr/>
          <p:nvPr/>
        </p:nvSpPr>
        <p:spPr>
          <a:xfrm rot="-5400000">
            <a:off x="5196861" y="3741286"/>
            <a:ext cx="205800" cy="205800"/>
          </a:xfrm>
          <a:prstGeom prst="ellipse">
            <a:avLst/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1" name="Shape 131"/>
          <p:cNvSpPr/>
          <p:nvPr/>
        </p:nvSpPr>
        <p:spPr>
          <a:xfrm rot="-5400000">
            <a:off x="5412761" y="3979486"/>
            <a:ext cx="66900" cy="1254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2" name="Shape 132"/>
          <p:cNvSpPr/>
          <p:nvPr/>
        </p:nvSpPr>
        <p:spPr>
          <a:xfrm rot="-5400000">
            <a:off x="5452961" y="4067836"/>
            <a:ext cx="669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3" name="Shape 133"/>
          <p:cNvSpPr/>
          <p:nvPr/>
        </p:nvSpPr>
        <p:spPr>
          <a:xfrm flipH="1" rot="-5400000">
            <a:off x="5377961" y="4198700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/>
          <p:nvPr/>
        </p:nvSpPr>
        <p:spPr>
          <a:xfrm flipH="1" rot="-5400000">
            <a:off x="5134711" y="3598400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5" name="Shape 135"/>
          <p:cNvSpPr/>
          <p:nvPr/>
        </p:nvSpPr>
        <p:spPr>
          <a:xfrm flipH="1" rot="-5400000">
            <a:off x="5194536" y="355632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6" name="Shape 136"/>
          <p:cNvSpPr/>
          <p:nvPr/>
        </p:nvSpPr>
        <p:spPr>
          <a:xfrm rot="-5400000">
            <a:off x="5452961" y="4156473"/>
            <a:ext cx="669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7" name="Shape 137"/>
          <p:cNvSpPr/>
          <p:nvPr/>
        </p:nvSpPr>
        <p:spPr>
          <a:xfrm flipH="1" rot="-5400000">
            <a:off x="5404361" y="406782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8" name="Shape 138"/>
          <p:cNvSpPr/>
          <p:nvPr/>
        </p:nvSpPr>
        <p:spPr>
          <a:xfrm flipH="1" rot="-5400000">
            <a:off x="5404361" y="393927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9" name="Shape 139"/>
          <p:cNvSpPr/>
          <p:nvPr/>
        </p:nvSpPr>
        <p:spPr>
          <a:xfrm>
            <a:off x="7690612" y="4038650"/>
            <a:ext cx="768900" cy="7392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40" name="Shape 140"/>
          <p:cNvSpPr/>
          <p:nvPr/>
        </p:nvSpPr>
        <p:spPr>
          <a:xfrm>
            <a:off x="7690612" y="3306175"/>
            <a:ext cx="768900" cy="739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41" name="Shape 141"/>
          <p:cNvSpPr/>
          <p:nvPr/>
        </p:nvSpPr>
        <p:spPr>
          <a:xfrm rot="-5400000">
            <a:off x="7816473" y="4097436"/>
            <a:ext cx="419700" cy="205800"/>
          </a:xfrm>
          <a:prstGeom prst="ellipse">
            <a:avLst/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2" name="Shape 142"/>
          <p:cNvSpPr/>
          <p:nvPr/>
        </p:nvSpPr>
        <p:spPr>
          <a:xfrm rot="-5400000">
            <a:off x="7923423" y="3784686"/>
            <a:ext cx="205800" cy="205800"/>
          </a:xfrm>
          <a:prstGeom prst="ellipse">
            <a:avLst/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3" name="Shape 143"/>
          <p:cNvSpPr/>
          <p:nvPr/>
        </p:nvSpPr>
        <p:spPr>
          <a:xfrm rot="-5400000">
            <a:off x="8139323" y="4022886"/>
            <a:ext cx="66900" cy="1254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4" name="Shape 144"/>
          <p:cNvSpPr/>
          <p:nvPr/>
        </p:nvSpPr>
        <p:spPr>
          <a:xfrm rot="-5400000">
            <a:off x="8179523" y="4111236"/>
            <a:ext cx="669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5" name="Shape 145"/>
          <p:cNvSpPr/>
          <p:nvPr/>
        </p:nvSpPr>
        <p:spPr>
          <a:xfrm flipH="1" rot="-5400000">
            <a:off x="8104523" y="4242100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6" name="Shape 146"/>
          <p:cNvSpPr/>
          <p:nvPr/>
        </p:nvSpPr>
        <p:spPr>
          <a:xfrm flipH="1" rot="-5400000">
            <a:off x="7861273" y="3641800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7" name="Shape 147"/>
          <p:cNvSpPr/>
          <p:nvPr/>
        </p:nvSpPr>
        <p:spPr>
          <a:xfrm flipH="1" rot="-5400000">
            <a:off x="7921098" y="359972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8" name="Shape 148"/>
          <p:cNvSpPr/>
          <p:nvPr/>
        </p:nvSpPr>
        <p:spPr>
          <a:xfrm rot="-5400000">
            <a:off x="8179523" y="4199873"/>
            <a:ext cx="669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9" name="Shape 149"/>
          <p:cNvSpPr/>
          <p:nvPr/>
        </p:nvSpPr>
        <p:spPr>
          <a:xfrm flipH="1" rot="-5400000">
            <a:off x="8130923" y="411122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0" name="Shape 150"/>
          <p:cNvSpPr/>
          <p:nvPr/>
        </p:nvSpPr>
        <p:spPr>
          <a:xfrm flipH="1" rot="-5400000">
            <a:off x="8130923" y="3982675"/>
            <a:ext cx="164100" cy="205800"/>
          </a:xfrm>
          <a:prstGeom prst="arc">
            <a:avLst>
              <a:gd fmla="val 16200000" name="adj1"/>
              <a:gd fmla="val 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1" name="Shape 151"/>
          <p:cNvSpPr/>
          <p:nvPr/>
        </p:nvSpPr>
        <p:spPr>
          <a:xfrm>
            <a:off x="4718825" y="2600800"/>
            <a:ext cx="312000" cy="324000"/>
          </a:xfrm>
          <a:prstGeom prst="bentUpArrow">
            <a:avLst>
              <a:gd fmla="val 25000" name="adj1"/>
              <a:gd fmla="val 25000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2" name="Shape 152"/>
          <p:cNvSpPr/>
          <p:nvPr/>
        </p:nvSpPr>
        <p:spPr>
          <a:xfrm>
            <a:off x="7641800" y="2669500"/>
            <a:ext cx="312000" cy="324000"/>
          </a:xfrm>
          <a:prstGeom prst="bentUpArrow">
            <a:avLst>
              <a:gd fmla="val 25000" name="adj1"/>
              <a:gd fmla="val 25000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3" name="Shape 153"/>
          <p:cNvSpPr/>
          <p:nvPr/>
        </p:nvSpPr>
        <p:spPr>
          <a:xfrm flipH="1" rot="10800000">
            <a:off x="6182200" y="2130861"/>
            <a:ext cx="312000" cy="324000"/>
          </a:xfrm>
          <a:prstGeom prst="bentUpArrow">
            <a:avLst>
              <a:gd fmla="val 25000" name="adj1"/>
              <a:gd fmla="val 26330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4" name="Shape 154"/>
          <p:cNvSpPr/>
          <p:nvPr/>
        </p:nvSpPr>
        <p:spPr>
          <a:xfrm>
            <a:off x="1470650" y="4046125"/>
            <a:ext cx="1023900" cy="2058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5" name="Shape 155"/>
          <p:cNvSpPr/>
          <p:nvPr/>
        </p:nvSpPr>
        <p:spPr>
          <a:xfrm>
            <a:off x="3753562" y="4046125"/>
            <a:ext cx="1023900" cy="2058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6" name="Shape 156"/>
          <p:cNvSpPr/>
          <p:nvPr/>
        </p:nvSpPr>
        <p:spPr>
          <a:xfrm>
            <a:off x="6123787" y="4046125"/>
            <a:ext cx="1023900" cy="2058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7" name="Shape 157"/>
          <p:cNvSpPr txBox="1"/>
          <p:nvPr/>
        </p:nvSpPr>
        <p:spPr>
          <a:xfrm>
            <a:off x="948725" y="4478975"/>
            <a:ext cx="2211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pt-BR">
                <a:solidFill>
                  <a:srgbClr val="434343"/>
                </a:solidFill>
              </a:rPr>
              <a:t>Turn 90° according to the color of the current cell</a:t>
            </a:r>
          </a:p>
        </p:txBody>
      </p:sp>
      <p:sp>
        <p:nvSpPr>
          <p:cNvPr id="158" name="Shape 158"/>
          <p:cNvSpPr txBox="1"/>
          <p:nvPr/>
        </p:nvSpPr>
        <p:spPr>
          <a:xfrm>
            <a:off x="3241775" y="4478975"/>
            <a:ext cx="2267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pt-BR">
                <a:solidFill>
                  <a:srgbClr val="434343"/>
                </a:solidFill>
              </a:rPr>
              <a:t>Paint the cell with the next color in the sequence</a:t>
            </a:r>
          </a:p>
        </p:txBody>
      </p:sp>
      <p:sp>
        <p:nvSpPr>
          <p:cNvPr id="159" name="Shape 159"/>
          <p:cNvSpPr txBox="1"/>
          <p:nvPr/>
        </p:nvSpPr>
        <p:spPr>
          <a:xfrm>
            <a:off x="5776150" y="4495900"/>
            <a:ext cx="2267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pt-BR">
                <a:solidFill>
                  <a:srgbClr val="434343"/>
                </a:solidFill>
              </a:rPr>
              <a:t>Advance one cell in its</a:t>
            </a:r>
          </a:p>
          <a:p>
            <a:pPr lvl="0" rtl="0">
              <a:spcBef>
                <a:spcPts val="0"/>
              </a:spcBef>
              <a:buNone/>
            </a:pPr>
            <a:r>
              <a:rPr lang="pt-BR">
                <a:solidFill>
                  <a:srgbClr val="434343"/>
                </a:solidFill>
              </a:rPr>
              <a:t>current direction</a:t>
            </a:r>
          </a:p>
        </p:txBody>
      </p:sp>
      <p:sp>
        <p:nvSpPr>
          <p:cNvPr id="160" name="Shape 160"/>
          <p:cNvSpPr/>
          <p:nvPr/>
        </p:nvSpPr>
        <p:spPr>
          <a:xfrm>
            <a:off x="8241550" y="3665400"/>
            <a:ext cx="164100" cy="5727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161" name="Shape 161"/>
          <p:cNvCxnSpPr>
            <a:stCxn id="59" idx="3"/>
            <a:endCxn id="57" idx="1"/>
          </p:cNvCxnSpPr>
          <p:nvPr/>
        </p:nvCxnSpPr>
        <p:spPr>
          <a:xfrm flipH="1">
            <a:off x="4187550" y="1340100"/>
            <a:ext cx="3641700" cy="600"/>
          </a:xfrm>
          <a:prstGeom prst="bentConnector5">
            <a:avLst>
              <a:gd fmla="val -10501" name="adj1"/>
              <a:gd fmla="val 92675000" name="adj2"/>
              <a:gd fmla="val 109623" name="adj3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62" name="Shape 162"/>
          <p:cNvCxnSpPr>
            <a:endCxn id="57" idx="1"/>
          </p:cNvCxnSpPr>
          <p:nvPr/>
        </p:nvCxnSpPr>
        <p:spPr>
          <a:xfrm>
            <a:off x="3837150" y="1336200"/>
            <a:ext cx="350400" cy="3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163" name="Shape 163"/>
          <p:cNvSpPr/>
          <p:nvPr/>
        </p:nvSpPr>
        <p:spPr>
          <a:xfrm>
            <a:off x="3236100" y="3640287"/>
            <a:ext cx="312000" cy="324000"/>
          </a:xfrm>
          <a:prstGeom prst="bentUpArrow">
            <a:avLst>
              <a:gd fmla="val 25000" name="adj1"/>
              <a:gd fmla="val 25000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type="title"/>
          </p:nvPr>
        </p:nvSpPr>
        <p:spPr>
          <a:xfrm>
            <a:off x="311700" y="241275"/>
            <a:ext cx="25623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pt-BR"/>
              <a:t>In Evolife</a:t>
            </a:r>
          </a:p>
        </p:txBody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426775" y="813975"/>
            <a:ext cx="6993600" cy="389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pt-BR"/>
              <a:t>Set number of colors and the corresponding turning direction of each to create, for instance:</a:t>
            </a:r>
          </a:p>
        </p:txBody>
      </p:sp>
      <p:pic>
        <p:nvPicPr>
          <p:cNvPr descr="___Field_001600.png" id="170" name="Shape 1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9950" y="3626611"/>
            <a:ext cx="2059175" cy="142731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___Field_001884.png" id="171" name="Shape 1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79125" y="3626611"/>
            <a:ext cx="2059175" cy="14273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___Field_001930.png" id="172" name="Shape 17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38299" y="3626611"/>
            <a:ext cx="2059175" cy="142729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___Field_001966.png" id="173" name="Shape 17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97475" y="3626611"/>
            <a:ext cx="2059175" cy="1427302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Shape 174"/>
          <p:cNvSpPr txBox="1"/>
          <p:nvPr/>
        </p:nvSpPr>
        <p:spPr>
          <a:xfrm>
            <a:off x="1969575" y="3292062"/>
            <a:ext cx="56001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pt-BR">
                <a:solidFill>
                  <a:srgbClr val="434343"/>
                </a:solidFill>
              </a:rPr>
              <a:t>Ex 2) </a:t>
            </a:r>
            <a:r>
              <a:rPr lang="pt-BR">
                <a:solidFill>
                  <a:srgbClr val="434343"/>
                </a:solidFill>
              </a:rPr>
              <a:t>A growing triangular structure (12 colors - RRLLLRLLLRRR)</a:t>
            </a:r>
          </a:p>
        </p:txBody>
      </p:sp>
      <p:pic>
        <p:nvPicPr>
          <p:cNvPr descr="___Field_001387.png" id="175" name="Shape 17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19950" y="1726710"/>
            <a:ext cx="2059175" cy="15428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___Field_001610.png" id="176" name="Shape 17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579126" y="1726710"/>
            <a:ext cx="2059175" cy="154280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___Field_001692.png" id="177" name="Shape 17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638300" y="1726710"/>
            <a:ext cx="2059201" cy="154283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___Field_001776.png" id="178" name="Shape 178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697474" y="1734405"/>
            <a:ext cx="2059175" cy="1542794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Shape 179"/>
          <p:cNvSpPr txBox="1"/>
          <p:nvPr/>
        </p:nvSpPr>
        <p:spPr>
          <a:xfrm>
            <a:off x="3338310" y="1407450"/>
            <a:ext cx="3695100" cy="29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pt-BR">
                <a:solidFill>
                  <a:srgbClr val="434343"/>
                </a:solidFill>
              </a:rPr>
              <a:t>Ex 1) “Highways’’ (2 colors - RL)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type="title"/>
          </p:nvPr>
        </p:nvSpPr>
        <p:spPr>
          <a:xfrm>
            <a:off x="311700" y="241275"/>
            <a:ext cx="25623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pt-BR"/>
              <a:t>An experiment</a:t>
            </a:r>
          </a:p>
        </p:txBody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407100" y="761725"/>
            <a:ext cx="8329800" cy="389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pt-BR"/>
              <a:t>A parameter “Noise” was added: the </a:t>
            </a:r>
            <a:r>
              <a:rPr lang="pt-BR"/>
              <a:t>likelihood</a:t>
            </a:r>
            <a:r>
              <a:rPr lang="pt-BR"/>
              <a:t> (per million turns) that the ant takes a turn in the other direction instead. Some interesting effects:</a:t>
            </a:r>
          </a:p>
        </p:txBody>
      </p:sp>
      <p:pic>
        <p:nvPicPr>
          <p:cNvPr descr="___Field_001161.png" id="186" name="Shape 1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7100" y="1493576"/>
            <a:ext cx="2562301" cy="191426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Shape 187"/>
          <p:cNvSpPr txBox="1"/>
          <p:nvPr>
            <p:ph idx="1" type="body"/>
          </p:nvPr>
        </p:nvSpPr>
        <p:spPr>
          <a:xfrm>
            <a:off x="534400" y="4288375"/>
            <a:ext cx="4138800" cy="389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pt-BR"/>
              <a:t>Ex 2) With Noise ~ 75, many triangles may be formed instead of one</a:t>
            </a:r>
          </a:p>
        </p:txBody>
      </p:sp>
      <p:pic>
        <p:nvPicPr>
          <p:cNvPr descr="___Field_001222.png" id="188" name="Shape 18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26125" y="2060950"/>
            <a:ext cx="2562267" cy="19142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___Field_001189.png" id="189" name="Shape 18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06550" y="2076712"/>
            <a:ext cx="2520051" cy="1882724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Shape 190"/>
          <p:cNvSpPr txBox="1"/>
          <p:nvPr>
            <p:ph idx="1" type="body"/>
          </p:nvPr>
        </p:nvSpPr>
        <p:spPr>
          <a:xfrm>
            <a:off x="5188400" y="4238350"/>
            <a:ext cx="3825300" cy="389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pt-BR"/>
              <a:t>Ex 1) Stretches of “Highway” still appear for Noise as large as 1500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